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2" r:id="rId5"/>
    <p:sldId id="273" r:id="rId6"/>
    <p:sldId id="259" r:id="rId7"/>
    <p:sldId id="260" r:id="rId8"/>
    <p:sldId id="261" r:id="rId9"/>
    <p:sldId id="262" r:id="rId10"/>
    <p:sldId id="263" r:id="rId11"/>
    <p:sldId id="264" r:id="rId12"/>
    <p:sldId id="265" r:id="rId13"/>
    <p:sldId id="268" r:id="rId14"/>
    <p:sldId id="266" r:id="rId15"/>
    <p:sldId id="267" r:id="rId16"/>
    <p:sldId id="269" r:id="rId17"/>
    <p:sldId id="270" r:id="rId18"/>
    <p:sldId id="274" r:id="rId19"/>
    <p:sldId id="275"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ADF33E07-1C99-47CB-87E9-6B269D8FBD59}" type="datetimeFigureOut">
              <a:rPr lang="en-US" smtClean="0"/>
              <a:t>4/18/2013</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4CA2C0C3-35AA-4E6C-990E-92AC6378A84C}"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ADF33E07-1C99-47CB-87E9-6B269D8FBD59}" type="datetimeFigureOut">
              <a:rPr lang="en-US" smtClean="0"/>
              <a:t>4/18/2013</a:t>
            </a:fld>
            <a:endParaRPr lang="en-US"/>
          </a:p>
        </p:txBody>
      </p:sp>
      <p:sp>
        <p:nvSpPr>
          <p:cNvPr id="14" name="Slide Number Placeholder 13"/>
          <p:cNvSpPr>
            <a:spLocks noGrp="1"/>
          </p:cNvSpPr>
          <p:nvPr>
            <p:ph type="sldNum" sz="quarter" idx="11"/>
          </p:nvPr>
        </p:nvSpPr>
        <p:spPr/>
        <p:txBody>
          <a:bodyPr/>
          <a:lstStyle/>
          <a:p>
            <a:fld id="{4CA2C0C3-35AA-4E6C-990E-92AC6378A84C}"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ADF33E07-1C99-47CB-87E9-6B269D8FBD59}" type="datetimeFigureOut">
              <a:rPr lang="en-US" smtClean="0"/>
              <a:t>4/18/2013</a:t>
            </a:fld>
            <a:endParaRPr lang="en-US"/>
          </a:p>
        </p:txBody>
      </p:sp>
      <p:sp>
        <p:nvSpPr>
          <p:cNvPr id="14" name="Slide Number Placeholder 13"/>
          <p:cNvSpPr>
            <a:spLocks noGrp="1"/>
          </p:cNvSpPr>
          <p:nvPr>
            <p:ph type="sldNum" sz="quarter" idx="11"/>
          </p:nvPr>
        </p:nvSpPr>
        <p:spPr/>
        <p:txBody>
          <a:bodyPr/>
          <a:lstStyle/>
          <a:p>
            <a:fld id="{4CA2C0C3-35AA-4E6C-990E-92AC6378A84C}"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ADF33E07-1C99-47CB-87E9-6B269D8FBD59}" type="datetimeFigureOut">
              <a:rPr lang="en-US" smtClean="0"/>
              <a:t>4/18/2013</a:t>
            </a:fld>
            <a:endParaRPr lang="en-US"/>
          </a:p>
        </p:txBody>
      </p:sp>
      <p:sp>
        <p:nvSpPr>
          <p:cNvPr id="11" name="Slide Number Placeholder 10"/>
          <p:cNvSpPr>
            <a:spLocks noGrp="1"/>
          </p:cNvSpPr>
          <p:nvPr>
            <p:ph type="sldNum" sz="quarter" idx="11"/>
          </p:nvPr>
        </p:nvSpPr>
        <p:spPr/>
        <p:txBody>
          <a:bodyPr/>
          <a:lstStyle/>
          <a:p>
            <a:fld id="{4CA2C0C3-35AA-4E6C-990E-92AC6378A84C}"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ADF33E07-1C99-47CB-87E9-6B269D8FBD59}" type="datetimeFigureOut">
              <a:rPr lang="en-US" smtClean="0"/>
              <a:t>4/18/2013</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4CA2C0C3-35AA-4E6C-990E-92AC6378A84C}"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ADF33E07-1C99-47CB-87E9-6B269D8FBD59}" type="datetimeFigureOut">
              <a:rPr lang="en-US" smtClean="0"/>
              <a:t>4/18/2013</a:t>
            </a:fld>
            <a:endParaRPr lang="en-US"/>
          </a:p>
        </p:txBody>
      </p:sp>
      <p:sp>
        <p:nvSpPr>
          <p:cNvPr id="13" name="Slide Number Placeholder 12"/>
          <p:cNvSpPr>
            <a:spLocks noGrp="1"/>
          </p:cNvSpPr>
          <p:nvPr>
            <p:ph type="sldNum" sz="quarter" idx="11"/>
          </p:nvPr>
        </p:nvSpPr>
        <p:spPr/>
        <p:txBody>
          <a:bodyPr/>
          <a:lstStyle/>
          <a:p>
            <a:fld id="{4CA2C0C3-35AA-4E6C-990E-92AC6378A84C}"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ADF33E07-1C99-47CB-87E9-6B269D8FBD59}" type="datetimeFigureOut">
              <a:rPr lang="en-US" smtClean="0"/>
              <a:t>4/18/2013</a:t>
            </a:fld>
            <a:endParaRPr lang="en-US"/>
          </a:p>
        </p:txBody>
      </p:sp>
      <p:sp>
        <p:nvSpPr>
          <p:cNvPr id="14" name="Slide Number Placeholder 13"/>
          <p:cNvSpPr>
            <a:spLocks noGrp="1"/>
          </p:cNvSpPr>
          <p:nvPr>
            <p:ph type="sldNum" sz="quarter" idx="11"/>
          </p:nvPr>
        </p:nvSpPr>
        <p:spPr/>
        <p:txBody>
          <a:bodyPr/>
          <a:lstStyle/>
          <a:p>
            <a:fld id="{4CA2C0C3-35AA-4E6C-990E-92AC6378A84C}"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ADF33E07-1C99-47CB-87E9-6B269D8FBD59}" type="datetimeFigureOut">
              <a:rPr lang="en-US" smtClean="0"/>
              <a:t>4/18/2013</a:t>
            </a:fld>
            <a:endParaRPr lang="en-US"/>
          </a:p>
        </p:txBody>
      </p:sp>
      <p:sp>
        <p:nvSpPr>
          <p:cNvPr id="10" name="Slide Number Placeholder 9"/>
          <p:cNvSpPr>
            <a:spLocks noGrp="1"/>
          </p:cNvSpPr>
          <p:nvPr>
            <p:ph type="sldNum" sz="quarter" idx="11"/>
          </p:nvPr>
        </p:nvSpPr>
        <p:spPr/>
        <p:txBody>
          <a:bodyPr/>
          <a:lstStyle/>
          <a:p>
            <a:fld id="{4CA2C0C3-35AA-4E6C-990E-92AC6378A84C}"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DF33E07-1C99-47CB-87E9-6B269D8FBD59}" type="datetimeFigureOut">
              <a:rPr lang="en-US" smtClean="0"/>
              <a:t>4/18/2013</a:t>
            </a:fld>
            <a:endParaRPr lang="en-US"/>
          </a:p>
        </p:txBody>
      </p:sp>
      <p:sp>
        <p:nvSpPr>
          <p:cNvPr id="9" name="Slide Number Placeholder 8"/>
          <p:cNvSpPr>
            <a:spLocks noGrp="1"/>
          </p:cNvSpPr>
          <p:nvPr>
            <p:ph type="sldNum" sz="quarter" idx="11"/>
          </p:nvPr>
        </p:nvSpPr>
        <p:spPr/>
        <p:txBody>
          <a:bodyPr/>
          <a:lstStyle/>
          <a:p>
            <a:fld id="{4CA2C0C3-35AA-4E6C-990E-92AC6378A84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ADF33E07-1C99-47CB-87E9-6B269D8FBD59}" type="datetimeFigureOut">
              <a:rPr lang="en-US" smtClean="0"/>
              <a:t>4/18/2013</a:t>
            </a:fld>
            <a:endParaRPr lang="en-US"/>
          </a:p>
        </p:txBody>
      </p:sp>
      <p:sp>
        <p:nvSpPr>
          <p:cNvPr id="16" name="Slide Number Placeholder 15"/>
          <p:cNvSpPr>
            <a:spLocks noGrp="1"/>
          </p:cNvSpPr>
          <p:nvPr>
            <p:ph type="sldNum" sz="quarter" idx="11"/>
          </p:nvPr>
        </p:nvSpPr>
        <p:spPr/>
        <p:txBody>
          <a:bodyPr/>
          <a:lstStyle/>
          <a:p>
            <a:fld id="{4CA2C0C3-35AA-4E6C-990E-92AC6378A84C}"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ADF33E07-1C99-47CB-87E9-6B269D8FBD59}" type="datetimeFigureOut">
              <a:rPr lang="en-US" smtClean="0"/>
              <a:t>4/18/2013</a:t>
            </a:fld>
            <a:endParaRPr lang="en-US"/>
          </a:p>
        </p:txBody>
      </p:sp>
      <p:sp>
        <p:nvSpPr>
          <p:cNvPr id="17" name="Slide Number Placeholder 16"/>
          <p:cNvSpPr>
            <a:spLocks noGrp="1"/>
          </p:cNvSpPr>
          <p:nvPr>
            <p:ph type="sldNum" sz="quarter" idx="11"/>
          </p:nvPr>
        </p:nvSpPr>
        <p:spPr/>
        <p:txBody>
          <a:bodyPr/>
          <a:lstStyle/>
          <a:p>
            <a:fld id="{4CA2C0C3-35AA-4E6C-990E-92AC6378A84C}"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4CA2C0C3-35AA-4E6C-990E-92AC6378A84C}"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ADF33E07-1C99-47CB-87E9-6B269D8FBD59}" type="datetimeFigureOut">
              <a:rPr lang="en-US" smtClean="0"/>
              <a:t>4/18/2013</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askmen.com/celebs/men/entertainment_60/95_adam_sandler.html" TargetMode="External"/><Relationship Id="rId2" Type="http://schemas.openxmlformats.org/officeDocument/2006/relationships/image" Target="../media/image9.jpeg"/><Relationship Id="rId1" Type="http://schemas.openxmlformats.org/officeDocument/2006/relationships/slideLayout" Target="../slideLayouts/slideLayout7.xml"/><Relationship Id="rId5" Type="http://schemas.openxmlformats.org/officeDocument/2006/relationships/hyperlink" Target="http://uk.askmen.com/top_10/celebrity/top-10-hollywood-agents_10.html" TargetMode="External"/><Relationship Id="rId4" Type="http://schemas.openxmlformats.org/officeDocument/2006/relationships/hyperlink" Target="http://www.askmen.com/celebs/men/entertainment_250/253_robert_rodriguez.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ports.espn.go.com/mlb/news/story?id=5137456" TargetMode="External"/><Relationship Id="rId7" Type="http://schemas.openxmlformats.org/officeDocument/2006/relationships/image" Target="../media/image13.jpg"/><Relationship Id="rId2" Type="http://schemas.openxmlformats.org/officeDocument/2006/relationships/hyperlink" Target="http://www.rotoworld.com/content/playerpages/player_main.aspx?sport=mlb&amp;id=2076" TargetMode="External"/><Relationship Id="rId1" Type="http://schemas.openxmlformats.org/officeDocument/2006/relationships/slideLayout" Target="../slideLayouts/slideLayout7.xml"/><Relationship Id="rId6" Type="http://schemas.openxmlformats.org/officeDocument/2006/relationships/hyperlink" Target="http://deadspin.com/5701614/the-12-best-sports-agents-in-the-world" TargetMode="External"/><Relationship Id="rId5" Type="http://schemas.openxmlformats.org/officeDocument/2006/relationships/hyperlink" Target="http://sports.espn.go.com/mlb/news/story?id=4632132" TargetMode="External"/><Relationship Id="rId4" Type="http://schemas.openxmlformats.org/officeDocument/2006/relationships/hyperlink" Target="http://en.wikipedia.org/wiki/Gil_Mech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anitasnotebook.com/2012/06/ray-bradbury-on-being-serious-or-not.html" TargetMode="External"/><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http://www.brainyquote.com/quotes/quotes/r/raybradbur447445.html#BGPopEcYk3HOTHjy.9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imdb.com/name/nm0384864/bio"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jkrowling.com/en_GB/#/about-jk-rowlin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uk.askmen.com/top_10/celebrity/top-10-hollywood-agents_10.html" TargetMode="External"/><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2800" dirty="0" smtClean="0"/>
              <a:t>…</a:t>
            </a:r>
            <a:r>
              <a:rPr lang="en-US" sz="2800" dirty="0" smtClean="0">
                <a:solidFill>
                  <a:srgbClr val="FF0000"/>
                </a:solidFill>
              </a:rPr>
              <a:t>to </a:t>
            </a:r>
            <a:r>
              <a:rPr lang="en-US" sz="2800" dirty="0">
                <a:solidFill>
                  <a:srgbClr val="FF0000"/>
                </a:solidFill>
              </a:rPr>
              <a:t>make money</a:t>
            </a:r>
            <a:r>
              <a:rPr lang="en-US" sz="2800" dirty="0"/>
              <a:t>... </a:t>
            </a:r>
            <a:endParaRPr lang="en-US" sz="2800" dirty="0" smtClean="0"/>
          </a:p>
          <a:p>
            <a:pPr algn="ctr"/>
            <a:r>
              <a:rPr lang="en-US" sz="2800" dirty="0" smtClean="0"/>
              <a:t>…</a:t>
            </a:r>
            <a:r>
              <a:rPr lang="en-US" sz="2800" dirty="0" smtClean="0">
                <a:solidFill>
                  <a:srgbClr val="FF0000"/>
                </a:solidFill>
              </a:rPr>
              <a:t>a living</a:t>
            </a:r>
            <a:r>
              <a:rPr lang="en-US" sz="2800" dirty="0" smtClean="0"/>
              <a:t>…</a:t>
            </a:r>
          </a:p>
          <a:p>
            <a:pPr algn="ctr"/>
            <a:r>
              <a:rPr lang="en-US" sz="2800" dirty="0" smtClean="0"/>
              <a:t>…</a:t>
            </a:r>
            <a:r>
              <a:rPr lang="en-US" sz="2800" dirty="0" smtClean="0">
                <a:solidFill>
                  <a:srgbClr val="FF0000"/>
                </a:solidFill>
              </a:rPr>
              <a:t>a life</a:t>
            </a:r>
            <a:endParaRPr lang="en-US" sz="2800" dirty="0">
              <a:solidFill>
                <a:srgbClr val="FF0000"/>
              </a:solidFill>
            </a:endParaRPr>
          </a:p>
        </p:txBody>
      </p:sp>
      <p:sp>
        <p:nvSpPr>
          <p:cNvPr id="2" name="Title 1"/>
          <p:cNvSpPr>
            <a:spLocks noGrp="1"/>
          </p:cNvSpPr>
          <p:nvPr>
            <p:ph type="title"/>
          </p:nvPr>
        </p:nvSpPr>
        <p:spPr/>
        <p:txBody>
          <a:bodyPr/>
          <a:lstStyle/>
          <a:p>
            <a:pPr algn="ctr"/>
            <a:r>
              <a:rPr lang="en-US" sz="6600" dirty="0" smtClean="0">
                <a:solidFill>
                  <a:srgbClr val="FF0000"/>
                </a:solidFill>
              </a:rPr>
              <a:t>CAREERS</a:t>
            </a:r>
            <a:r>
              <a:rPr lang="en-US" sz="6600" dirty="0" smtClean="0"/>
              <a:t>:  </a:t>
            </a:r>
            <a:br>
              <a:rPr lang="en-US" sz="6600" dirty="0" smtClean="0"/>
            </a:br>
            <a:r>
              <a:rPr lang="en-US" sz="3200" dirty="0" smtClean="0"/>
              <a:t>What people do…</a:t>
            </a:r>
            <a:endParaRPr lang="en-US" sz="3200" dirty="0"/>
          </a:p>
        </p:txBody>
      </p:sp>
    </p:spTree>
    <p:extLst>
      <p:ext uri="{BB962C8B-B14F-4D97-AF65-F5344CB8AC3E}">
        <p14:creationId xmlns:p14="http://schemas.microsoft.com/office/powerpoint/2010/main" val="114489924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stafford\Desktop\zosbri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262198"/>
            <a:ext cx="3657600" cy="24432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05000" y="613644"/>
            <a:ext cx="5410200" cy="954107"/>
          </a:xfrm>
          <a:prstGeom prst="rect">
            <a:avLst/>
          </a:prstGeom>
          <a:noFill/>
        </p:spPr>
        <p:txBody>
          <a:bodyPr wrap="square" rtlCol="0">
            <a:spAutoFit/>
          </a:bodyPr>
          <a:lstStyle/>
          <a:p>
            <a:pPr algn="ctr"/>
            <a:r>
              <a:rPr lang="en-US" dirty="0" smtClean="0"/>
              <a:t>If you said , </a:t>
            </a:r>
            <a:r>
              <a:rPr lang="en-US" sz="2400" b="1" dirty="0" smtClean="0">
                <a:solidFill>
                  <a:srgbClr val="7030A0"/>
                </a:solidFill>
                <a:effectLst>
                  <a:outerShdw blurRad="38100" dist="38100" dir="2700000" algn="tl">
                    <a:srgbClr val="000000">
                      <a:alpha val="43137"/>
                    </a:srgbClr>
                  </a:outerShdw>
                </a:effectLst>
              </a:rPr>
              <a:t>“Dakota Fanning, actress”, </a:t>
            </a:r>
          </a:p>
          <a:p>
            <a:pPr algn="ctr"/>
            <a:r>
              <a:rPr lang="en-US" sz="3200" dirty="0" smtClean="0"/>
              <a:t>you are correct!</a:t>
            </a:r>
            <a:endParaRPr lang="en-US" sz="3200" dirty="0"/>
          </a:p>
        </p:txBody>
      </p:sp>
      <p:sp>
        <p:nvSpPr>
          <p:cNvPr id="3" name="TextBox 2"/>
          <p:cNvSpPr txBox="1"/>
          <p:nvPr/>
        </p:nvSpPr>
        <p:spPr>
          <a:xfrm>
            <a:off x="914400" y="1752600"/>
            <a:ext cx="6934200" cy="1477328"/>
          </a:xfrm>
          <a:prstGeom prst="rect">
            <a:avLst/>
          </a:prstGeom>
          <a:noFill/>
        </p:spPr>
        <p:txBody>
          <a:bodyPr wrap="square" rtlCol="0">
            <a:spAutoFit/>
          </a:bodyPr>
          <a:lstStyle/>
          <a:p>
            <a:r>
              <a:rPr lang="en-US" dirty="0" smtClean="0"/>
              <a:t>I doubt you know who this lady is, but she is a very important person in Dakota’s life…and it is NOT her mom. </a:t>
            </a:r>
          </a:p>
          <a:p>
            <a:endParaRPr lang="en-US" dirty="0"/>
          </a:p>
          <a:p>
            <a:endParaRPr lang="en-US" dirty="0" smtClean="0"/>
          </a:p>
          <a:p>
            <a:r>
              <a:rPr lang="en-US" dirty="0" smtClean="0"/>
              <a:t>Take a guess….</a:t>
            </a:r>
            <a:endParaRPr lang="en-US" dirty="0"/>
          </a:p>
        </p:txBody>
      </p:sp>
    </p:spTree>
    <p:extLst>
      <p:ext uri="{BB962C8B-B14F-4D97-AF65-F5344CB8AC3E}">
        <p14:creationId xmlns:p14="http://schemas.microsoft.com/office/powerpoint/2010/main" val="21292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stafford\Desktop\zosbrin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38201"/>
            <a:ext cx="1524000" cy="101803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219200" y="2362200"/>
            <a:ext cx="7086600" cy="4031873"/>
          </a:xfrm>
          <a:prstGeom prst="rect">
            <a:avLst/>
          </a:prstGeom>
          <a:noFill/>
        </p:spPr>
        <p:txBody>
          <a:bodyPr wrap="square" rtlCol="0">
            <a:spAutoFit/>
          </a:bodyPr>
          <a:lstStyle/>
          <a:p>
            <a:pPr algn="ctr"/>
            <a:r>
              <a:rPr lang="en-US" sz="2400" dirty="0" smtClean="0"/>
              <a:t>Her name </a:t>
            </a:r>
            <a:r>
              <a:rPr lang="en-US" sz="2400" dirty="0" smtClean="0">
                <a:solidFill>
                  <a:srgbClr val="7030A0"/>
                </a:solidFill>
              </a:rPr>
              <a:t>is Cindy </a:t>
            </a:r>
            <a:r>
              <a:rPr lang="en-US" sz="2400" dirty="0" err="1" smtClean="0">
                <a:solidFill>
                  <a:srgbClr val="7030A0"/>
                </a:solidFill>
              </a:rPr>
              <a:t>Osbrink</a:t>
            </a:r>
            <a:r>
              <a:rPr lang="en-US" sz="2400" dirty="0" smtClean="0"/>
              <a:t>.  She is Dakota’s agent!</a:t>
            </a:r>
          </a:p>
          <a:p>
            <a:endParaRPr lang="en-US" dirty="0"/>
          </a:p>
          <a:p>
            <a:r>
              <a:rPr lang="en-US" dirty="0"/>
              <a:t>When Cindy </a:t>
            </a:r>
            <a:r>
              <a:rPr lang="en-US" dirty="0" err="1"/>
              <a:t>Osbrink’s</a:t>
            </a:r>
            <a:r>
              <a:rPr lang="en-US" dirty="0"/>
              <a:t> children started acting, she decided that she’d represent them herself and she wound up founding the </a:t>
            </a:r>
            <a:r>
              <a:rPr lang="en-US" dirty="0" err="1"/>
              <a:t>Osbrink</a:t>
            </a:r>
            <a:r>
              <a:rPr lang="en-US" dirty="0"/>
              <a:t> Agency. Known for its stranglehold on child actors, the agency represents both kids in </a:t>
            </a:r>
            <a:r>
              <a:rPr lang="en-US" dirty="0">
                <a:hlinkClick r:id="rId3"/>
              </a:rPr>
              <a:t>Adam Sandler</a:t>
            </a:r>
            <a:r>
              <a:rPr lang="en-US" dirty="0"/>
              <a:t>'s </a:t>
            </a:r>
            <a:r>
              <a:rPr lang="en-US" i="1" dirty="0"/>
              <a:t>Bedtime Stories</a:t>
            </a:r>
            <a:r>
              <a:rPr lang="en-US" dirty="0"/>
              <a:t>, Hannah Montana’s love interest, Lucas Till, and three of the kids in </a:t>
            </a:r>
            <a:r>
              <a:rPr lang="en-US" dirty="0">
                <a:hlinkClick r:id="rId4"/>
              </a:rPr>
              <a:t>Robert Rodriguez</a:t>
            </a:r>
            <a:r>
              <a:rPr lang="en-US" dirty="0"/>
              <a:t>'s upcoming film </a:t>
            </a:r>
            <a:r>
              <a:rPr lang="en-US" i="1" dirty="0"/>
              <a:t>Shorts</a:t>
            </a:r>
            <a:r>
              <a:rPr lang="en-US" dirty="0"/>
              <a:t>. Not to mention the Fanning sisters, whom Cindy personally represents herself</a:t>
            </a:r>
            <a:r>
              <a:rPr lang="en-US" dirty="0" smtClean="0"/>
              <a:t>.</a:t>
            </a:r>
          </a:p>
          <a:p>
            <a:endParaRPr lang="en-US" dirty="0"/>
          </a:p>
          <a:p>
            <a:r>
              <a:rPr lang="en-US" sz="1600" dirty="0" smtClean="0">
                <a:hlinkClick r:id="rId5"/>
              </a:rPr>
              <a:t>http://uk.askmen.com/top_10/celebrity/top-10-hollywood-agents_10.html</a:t>
            </a:r>
            <a:endParaRPr lang="en-US" sz="1600" b="1" dirty="0" smtClean="0"/>
          </a:p>
          <a:p>
            <a:endParaRPr lang="en-US" dirty="0"/>
          </a:p>
          <a:p>
            <a:r>
              <a:rPr lang="en-US" dirty="0"/>
              <a:t/>
            </a:r>
            <a:br>
              <a:rPr lang="en-US" dirty="0"/>
            </a:br>
            <a:endParaRPr lang="en-US" dirty="0"/>
          </a:p>
        </p:txBody>
      </p:sp>
    </p:spTree>
    <p:extLst>
      <p:ext uri="{BB962C8B-B14F-4D97-AF65-F5344CB8AC3E}">
        <p14:creationId xmlns:p14="http://schemas.microsoft.com/office/powerpoint/2010/main" val="401167316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1333" y="739422"/>
            <a:ext cx="7391400" cy="4801314"/>
          </a:xfrm>
          <a:prstGeom prst="rect">
            <a:avLst/>
          </a:prstGeom>
          <a:noFill/>
        </p:spPr>
        <p:txBody>
          <a:bodyPr wrap="square" rtlCol="0">
            <a:spAutoFit/>
          </a:bodyPr>
          <a:lstStyle/>
          <a:p>
            <a:r>
              <a:rPr lang="en-US" dirty="0" smtClean="0"/>
              <a:t>What do these two people have in common?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4244" y="1860377"/>
            <a:ext cx="2491108" cy="280987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774652"/>
            <a:ext cx="2221282" cy="2895600"/>
          </a:xfrm>
          <a:prstGeom prst="rect">
            <a:avLst/>
          </a:prstGeom>
        </p:spPr>
      </p:pic>
    </p:spTree>
    <p:extLst>
      <p:ext uri="{BB962C8B-B14F-4D97-AF65-F5344CB8AC3E}">
        <p14:creationId xmlns:p14="http://schemas.microsoft.com/office/powerpoint/2010/main" val="563747630"/>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762000"/>
            <a:ext cx="6477000" cy="5355312"/>
          </a:xfrm>
          <a:prstGeom prst="rect">
            <a:avLst/>
          </a:prstGeom>
          <a:noFill/>
        </p:spPr>
        <p:txBody>
          <a:bodyPr wrap="square" rtlCol="0">
            <a:spAutoFit/>
          </a:bodyPr>
          <a:lstStyle/>
          <a:p>
            <a:pPr algn="ctr"/>
            <a:endParaRPr lang="en-US" sz="6600" dirty="0" smtClean="0"/>
          </a:p>
          <a:p>
            <a:pPr algn="ctr"/>
            <a:r>
              <a:rPr lang="en-US" sz="6600" dirty="0" smtClean="0"/>
              <a:t>They are…and were SCIENTISTS!</a:t>
            </a:r>
          </a:p>
          <a:p>
            <a:pPr algn="ctr"/>
            <a:endParaRPr lang="en-US" sz="1200" dirty="0"/>
          </a:p>
          <a:p>
            <a:pPr algn="ctr"/>
            <a:endParaRPr lang="en-US" sz="6600" dirty="0" smtClean="0"/>
          </a:p>
          <a:p>
            <a:pPr algn="ctr"/>
            <a:endParaRPr lang="en-US" sz="6600" dirty="0"/>
          </a:p>
        </p:txBody>
      </p:sp>
    </p:spTree>
    <p:extLst>
      <p:ext uri="{BB962C8B-B14F-4D97-AF65-F5344CB8AC3E}">
        <p14:creationId xmlns:p14="http://schemas.microsoft.com/office/powerpoint/2010/main" val="2491658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304800"/>
            <a:ext cx="4190999" cy="2430625"/>
          </a:xfrm>
          <a:prstGeom prst="rect">
            <a:avLst/>
          </a:prstGeom>
        </p:spPr>
      </p:pic>
      <p:sp>
        <p:nvSpPr>
          <p:cNvPr id="4" name="TextBox 3"/>
          <p:cNvSpPr txBox="1"/>
          <p:nvPr/>
        </p:nvSpPr>
        <p:spPr>
          <a:xfrm>
            <a:off x="1600200" y="2921127"/>
            <a:ext cx="6587067" cy="3693319"/>
          </a:xfrm>
          <a:prstGeom prst="rect">
            <a:avLst/>
          </a:prstGeom>
          <a:noFill/>
        </p:spPr>
        <p:txBody>
          <a:bodyPr wrap="square" rtlCol="0">
            <a:spAutoFit/>
          </a:bodyPr>
          <a:lstStyle/>
          <a:p>
            <a:r>
              <a:rPr lang="en-US" sz="2400" b="1" dirty="0" smtClean="0"/>
              <a:t>              This is Albert </a:t>
            </a:r>
            <a:r>
              <a:rPr lang="en-US" sz="2400" b="1" dirty="0"/>
              <a:t>E</a:t>
            </a:r>
            <a:r>
              <a:rPr lang="en-US" sz="2400" b="1" dirty="0" smtClean="0"/>
              <a:t>instein(1879-1955).  </a:t>
            </a:r>
            <a:br>
              <a:rPr lang="en-US" sz="2400" b="1" dirty="0" smtClean="0"/>
            </a:br>
            <a:r>
              <a:rPr lang="en-US" dirty="0" smtClean="0"/>
              <a:t>He was the most important physicist of the 1900's and one of the greatest and most famous scientists of all time. He was a </a:t>
            </a:r>
            <a:r>
              <a:rPr lang="en-US" i="1" dirty="0" smtClean="0"/>
              <a:t>theoretical physicist,</a:t>
            </a:r>
            <a:r>
              <a:rPr lang="en-US" dirty="0" smtClean="0"/>
              <a:t> a scientist who creates and develops theories of matter and energy. Einstein's greatness arose from the fact that his theories solved fundamental problems and presented new ideas. Much of his fame came from the fact that several of those ideas were strange and hard to understand—but proved true.</a:t>
            </a:r>
          </a:p>
          <a:p>
            <a:endParaRPr lang="en-US" dirty="0"/>
          </a:p>
          <a:p>
            <a:r>
              <a:rPr lang="en-US" sz="1200" dirty="0" smtClean="0"/>
              <a:t>Howard, Don. "Einstein, Albert." </a:t>
            </a:r>
            <a:r>
              <a:rPr lang="en-US" sz="1200" i="1" dirty="0" smtClean="0"/>
              <a:t>World Book Student.</a:t>
            </a:r>
            <a:r>
              <a:rPr lang="en-US" sz="1200" dirty="0" smtClean="0"/>
              <a:t> World Book, 2013. Web. 16 Apr. 2013. </a:t>
            </a:r>
            <a:r>
              <a:rPr lang="en-US" dirty="0" smtClean="0"/>
              <a:t/>
            </a:r>
            <a:br>
              <a:rPr lang="en-US" dirty="0" smtClean="0"/>
            </a:br>
            <a:endParaRPr lang="en-US" dirty="0" smtClean="0"/>
          </a:p>
          <a:p>
            <a:r>
              <a:rPr lang="en-US" dirty="0" smtClean="0"/>
              <a:t/>
            </a:r>
            <a:br>
              <a:rPr lang="en-US" dirty="0" smtClean="0"/>
            </a:br>
            <a:endParaRPr lang="en-US" dirty="0"/>
          </a:p>
        </p:txBody>
      </p:sp>
    </p:spTree>
    <p:extLst>
      <p:ext uri="{BB962C8B-B14F-4D97-AF65-F5344CB8AC3E}">
        <p14:creationId xmlns:p14="http://schemas.microsoft.com/office/powerpoint/2010/main" val="4110137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471311"/>
            <a:ext cx="2026664" cy="2286000"/>
          </a:xfrm>
          <a:prstGeom prst="rect">
            <a:avLst/>
          </a:prstGeom>
          <a:ln w="228600" cap="sq" cmpd="thickThin">
            <a:solidFill>
              <a:srgbClr val="000000"/>
            </a:solidFill>
            <a:prstDash val="solid"/>
            <a:miter lim="800000"/>
          </a:ln>
          <a:effectLst>
            <a:innerShdw blurRad="76200">
              <a:srgbClr val="000000"/>
            </a:innerShdw>
          </a:effectLst>
        </p:spPr>
      </p:pic>
      <p:sp>
        <p:nvSpPr>
          <p:cNvPr id="3" name="TextBox 2"/>
          <p:cNvSpPr txBox="1"/>
          <p:nvPr/>
        </p:nvSpPr>
        <p:spPr>
          <a:xfrm>
            <a:off x="685800" y="3200400"/>
            <a:ext cx="7467600" cy="3754874"/>
          </a:xfrm>
          <a:prstGeom prst="rect">
            <a:avLst/>
          </a:prstGeom>
          <a:noFill/>
        </p:spPr>
        <p:txBody>
          <a:bodyPr wrap="square" rtlCol="0">
            <a:spAutoFit/>
          </a:bodyPr>
          <a:lstStyle/>
          <a:p>
            <a:r>
              <a:rPr lang="en-US" dirty="0" smtClean="0"/>
              <a:t/>
            </a:r>
            <a:br>
              <a:rPr lang="en-US" dirty="0" smtClean="0"/>
            </a:br>
            <a:r>
              <a:rPr lang="en-US" dirty="0" smtClean="0"/>
              <a:t>                                              </a:t>
            </a:r>
            <a:r>
              <a:rPr lang="en-US" sz="2800" b="1" dirty="0" smtClean="0"/>
              <a:t>This is Jane </a:t>
            </a:r>
            <a:r>
              <a:rPr lang="en-US" sz="2800" b="1" dirty="0" err="1" smtClean="0"/>
              <a:t>Goodall</a:t>
            </a:r>
            <a:r>
              <a:rPr lang="en-US" sz="2800" b="1" dirty="0" smtClean="0"/>
              <a:t>.  </a:t>
            </a:r>
            <a:r>
              <a:rPr lang="en-US" dirty="0" smtClean="0"/>
              <a:t/>
            </a:r>
            <a:br>
              <a:rPr lang="en-US" dirty="0" smtClean="0"/>
            </a:br>
            <a:r>
              <a:rPr lang="en-US" dirty="0" smtClean="0"/>
              <a:t>She is an English zoologist who studies the behavior of animals. She became known for her studies of chimpanzees. She has also worked to ensure that chimps survive in the wild. </a:t>
            </a:r>
            <a:r>
              <a:rPr lang="en-US" dirty="0" err="1" smtClean="0"/>
              <a:t>Goodall</a:t>
            </a:r>
            <a:r>
              <a:rPr lang="en-US" dirty="0" smtClean="0"/>
              <a:t> began her research in 1960 at what is now </a:t>
            </a:r>
            <a:r>
              <a:rPr lang="en-US" dirty="0" err="1" smtClean="0"/>
              <a:t>Gombe</a:t>
            </a:r>
            <a:r>
              <a:rPr lang="en-US" dirty="0" smtClean="0"/>
              <a:t> Stream National Park in northwestern Tanzania. </a:t>
            </a:r>
            <a:br>
              <a:rPr lang="en-US" dirty="0" smtClean="0"/>
            </a:br>
            <a:r>
              <a:rPr lang="en-US" dirty="0" smtClean="0"/>
              <a:t>She won the trust of many chimpanzees through daily contact with them. </a:t>
            </a:r>
            <a:endParaRPr lang="en-US" dirty="0"/>
          </a:p>
          <a:p>
            <a:endParaRPr lang="en-US" dirty="0" smtClean="0"/>
          </a:p>
          <a:p>
            <a:endParaRPr lang="en-US" dirty="0" smtClean="0"/>
          </a:p>
          <a:p>
            <a:pPr algn="ctr"/>
            <a:r>
              <a:rPr lang="en-US" sz="1200" dirty="0" err="1" smtClean="0"/>
              <a:t>Susman</a:t>
            </a:r>
            <a:r>
              <a:rPr lang="en-US" sz="1200" dirty="0" smtClean="0"/>
              <a:t>, Randall L. "</a:t>
            </a:r>
            <a:r>
              <a:rPr lang="en-US" sz="1200" dirty="0" err="1" smtClean="0"/>
              <a:t>Goodall</a:t>
            </a:r>
            <a:r>
              <a:rPr lang="en-US" sz="1200" dirty="0" smtClean="0"/>
              <a:t>, Jane." </a:t>
            </a:r>
            <a:r>
              <a:rPr lang="en-US" sz="1200" i="1" dirty="0" smtClean="0"/>
              <a:t>World Book Student.</a:t>
            </a:r>
            <a:r>
              <a:rPr lang="en-US" sz="1200" dirty="0" smtClean="0"/>
              <a:t> World Book, 2013. Web. 16 Apr. 2013. </a:t>
            </a:r>
            <a:r>
              <a:rPr lang="en-US" dirty="0" smtClean="0"/>
              <a:t/>
            </a:r>
            <a:br>
              <a:rPr lang="en-US" dirty="0" smtClean="0"/>
            </a:br>
            <a:endParaRPr lang="en-US" dirty="0" smtClean="0"/>
          </a:p>
          <a:p>
            <a:r>
              <a:rPr lang="en-US" dirty="0" smtClean="0"/>
              <a:t/>
            </a:r>
            <a:br>
              <a:rPr lang="en-US" dirty="0" smtClean="0"/>
            </a:br>
            <a:endParaRPr lang="en-US" dirty="0"/>
          </a:p>
        </p:txBody>
      </p:sp>
    </p:spTree>
    <p:extLst>
      <p:ext uri="{BB962C8B-B14F-4D97-AF65-F5344CB8AC3E}">
        <p14:creationId xmlns:p14="http://schemas.microsoft.com/office/powerpoint/2010/main" val="2570079398"/>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1038578"/>
            <a:ext cx="2971800" cy="3850256"/>
          </a:xfrm>
          <a:prstGeom prst="rect">
            <a:avLst/>
          </a:prstGeom>
        </p:spPr>
      </p:pic>
      <p:sp>
        <p:nvSpPr>
          <p:cNvPr id="3" name="TextBox 2"/>
          <p:cNvSpPr txBox="1"/>
          <p:nvPr/>
        </p:nvSpPr>
        <p:spPr>
          <a:xfrm>
            <a:off x="762000" y="5486400"/>
            <a:ext cx="7315200" cy="523220"/>
          </a:xfrm>
          <a:prstGeom prst="rect">
            <a:avLst/>
          </a:prstGeom>
          <a:noFill/>
        </p:spPr>
        <p:txBody>
          <a:bodyPr wrap="square" rtlCol="0">
            <a:spAutoFit/>
          </a:bodyPr>
          <a:lstStyle/>
          <a:p>
            <a:pPr algn="ctr"/>
            <a:r>
              <a:rPr lang="en-US" sz="2800" b="1" dirty="0" smtClean="0"/>
              <a:t>Bet you don’t know who he is!</a:t>
            </a:r>
            <a:endParaRPr lang="en-US" sz="2800" b="1" dirty="0"/>
          </a:p>
        </p:txBody>
      </p:sp>
    </p:spTree>
    <p:extLst>
      <p:ext uri="{BB962C8B-B14F-4D97-AF65-F5344CB8AC3E}">
        <p14:creationId xmlns:p14="http://schemas.microsoft.com/office/powerpoint/2010/main" val="1834078693"/>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2209800"/>
            <a:ext cx="6172200" cy="3939540"/>
          </a:xfrm>
          <a:prstGeom prst="rect">
            <a:avLst/>
          </a:prstGeom>
        </p:spPr>
        <p:txBody>
          <a:bodyPr wrap="square">
            <a:spAutoFit/>
          </a:bodyPr>
          <a:lstStyle/>
          <a:p>
            <a:r>
              <a:rPr lang="en-US" b="1" dirty="0"/>
              <a:t>Agency:</a:t>
            </a:r>
            <a:r>
              <a:rPr lang="en-US" dirty="0"/>
              <a:t> CAA</a:t>
            </a:r>
          </a:p>
          <a:p>
            <a:r>
              <a:rPr lang="en-US" b="1" dirty="0"/>
              <a:t>Top current deals:</a:t>
            </a:r>
            <a:endParaRPr lang="en-US" dirty="0"/>
          </a:p>
          <a:p>
            <a:r>
              <a:rPr lang="en-US" u="sng" dirty="0">
                <a:hlinkClick r:id="rId2"/>
              </a:rPr>
              <a:t>$45M to $125M contract</a:t>
            </a:r>
            <a:r>
              <a:rPr lang="en-US" dirty="0"/>
              <a:t> for Derek Jeter (New York Yankees)</a:t>
            </a:r>
          </a:p>
          <a:p>
            <a:r>
              <a:rPr lang="en-US" u="sng" dirty="0">
                <a:hlinkClick r:id="rId3"/>
              </a:rPr>
              <a:t>$125M contract</a:t>
            </a:r>
            <a:r>
              <a:rPr lang="en-US" dirty="0"/>
              <a:t> for Ryan Howard (Philadelphia Phillies)</a:t>
            </a:r>
          </a:p>
          <a:p>
            <a:r>
              <a:rPr lang="en-US" u="sng" dirty="0">
                <a:hlinkClick r:id="rId4"/>
              </a:rPr>
              <a:t>$55M contract</a:t>
            </a:r>
            <a:r>
              <a:rPr lang="en-US" dirty="0"/>
              <a:t> for Gil </a:t>
            </a:r>
            <a:r>
              <a:rPr lang="en-US" dirty="0" err="1"/>
              <a:t>Meche</a:t>
            </a:r>
            <a:r>
              <a:rPr lang="en-US" dirty="0"/>
              <a:t> (Kansas City Royals)</a:t>
            </a:r>
          </a:p>
          <a:p>
            <a:r>
              <a:rPr lang="en-US" u="sng" dirty="0">
                <a:hlinkClick r:id="rId5"/>
              </a:rPr>
              <a:t>$33.5M contract</a:t>
            </a:r>
            <a:r>
              <a:rPr lang="en-US" dirty="0"/>
              <a:t> for Michael </a:t>
            </a:r>
            <a:r>
              <a:rPr lang="en-US" dirty="0" err="1"/>
              <a:t>Cuddyer</a:t>
            </a:r>
            <a:r>
              <a:rPr lang="en-US" dirty="0"/>
              <a:t> (Minnesota Twins)</a:t>
            </a:r>
          </a:p>
          <a:p>
            <a:r>
              <a:rPr lang="en-US" b="1" dirty="0"/>
              <a:t>Top deals value: $259-329M</a:t>
            </a:r>
            <a:endParaRPr lang="en-US" dirty="0"/>
          </a:p>
          <a:p>
            <a:r>
              <a:rPr lang="en-US" dirty="0"/>
              <a:t>Casey Close is best known as </a:t>
            </a:r>
            <a:r>
              <a:rPr lang="en-US" dirty="0">
                <a:solidFill>
                  <a:srgbClr val="FF0000"/>
                </a:solidFill>
              </a:rPr>
              <a:t>Derek Jeter's </a:t>
            </a:r>
            <a:r>
              <a:rPr lang="en-US" dirty="0" smtClean="0"/>
              <a:t>agent.  In </a:t>
            </a:r>
            <a:r>
              <a:rPr lang="en-US" dirty="0"/>
              <a:t>2007, Close joined the exodus from sports giant IMG to celebrity agency CAA, where he now heads the growing baseball division. His current negotiations between Jeter and Yankees are the most talked about of the offseason</a:t>
            </a:r>
            <a:r>
              <a:rPr lang="en-US" dirty="0" smtClean="0"/>
              <a:t>.</a:t>
            </a:r>
          </a:p>
          <a:p>
            <a:endParaRPr lang="en-US" dirty="0"/>
          </a:p>
          <a:p>
            <a:r>
              <a:rPr lang="en-US" sz="1600" dirty="0" smtClean="0">
                <a:hlinkClick r:id="rId6"/>
              </a:rPr>
              <a:t>http://deadspin.com/5701614/the-12-best-sports-agents-in-the-world</a:t>
            </a:r>
            <a:endParaRPr lang="en-US" sz="1600" dirty="0"/>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3400" y="2645664"/>
            <a:ext cx="1453896" cy="1883664"/>
          </a:xfrm>
          <a:prstGeom prst="rect">
            <a:avLst/>
          </a:prstGeom>
        </p:spPr>
      </p:pic>
      <p:sp>
        <p:nvSpPr>
          <p:cNvPr id="4" name="TextBox 3"/>
          <p:cNvSpPr txBox="1"/>
          <p:nvPr/>
        </p:nvSpPr>
        <p:spPr>
          <a:xfrm>
            <a:off x="533400" y="914400"/>
            <a:ext cx="7315200" cy="1231106"/>
          </a:xfrm>
          <a:prstGeom prst="rect">
            <a:avLst/>
          </a:prstGeom>
          <a:noFill/>
        </p:spPr>
        <p:txBody>
          <a:bodyPr wrap="square" rtlCol="0">
            <a:spAutoFit/>
          </a:bodyPr>
          <a:lstStyle/>
          <a:p>
            <a:r>
              <a:rPr lang="en-US" sz="3200" b="1" dirty="0" smtClean="0"/>
              <a:t>                    His name is Casey Close. </a:t>
            </a:r>
          </a:p>
          <a:p>
            <a:endParaRPr lang="en-US" dirty="0"/>
          </a:p>
          <a:p>
            <a:r>
              <a:rPr lang="en-US" sz="2400" dirty="0" smtClean="0"/>
              <a:t>                                         He is a sports agent.</a:t>
            </a:r>
            <a:endParaRPr lang="en-US" sz="2400" dirty="0"/>
          </a:p>
        </p:txBody>
      </p:sp>
    </p:spTree>
    <p:extLst>
      <p:ext uri="{BB962C8B-B14F-4D97-AF65-F5344CB8AC3E}">
        <p14:creationId xmlns:p14="http://schemas.microsoft.com/office/powerpoint/2010/main" val="946591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8200"/>
            <a:ext cx="7391400" cy="4031873"/>
          </a:xfrm>
          <a:prstGeom prst="rect">
            <a:avLst/>
          </a:prstGeom>
          <a:noFill/>
        </p:spPr>
        <p:txBody>
          <a:bodyPr wrap="square" rtlCol="0">
            <a:spAutoFit/>
          </a:bodyPr>
          <a:lstStyle/>
          <a:p>
            <a:pPr algn="ctr"/>
            <a:r>
              <a:rPr lang="en-US" sz="3200" dirty="0" smtClean="0">
                <a:solidFill>
                  <a:srgbClr val="7030A0"/>
                </a:solidFill>
              </a:rPr>
              <a:t>There are a bunch of things you can do.</a:t>
            </a:r>
          </a:p>
          <a:p>
            <a:pPr algn="ctr"/>
            <a:endParaRPr lang="en-US" dirty="0"/>
          </a:p>
          <a:p>
            <a:pPr algn="ctr"/>
            <a:endParaRPr lang="en-US" sz="4000" dirty="0" smtClean="0">
              <a:solidFill>
                <a:srgbClr val="00B050"/>
              </a:solidFill>
            </a:endParaRPr>
          </a:p>
          <a:p>
            <a:pPr algn="ctr"/>
            <a:r>
              <a:rPr lang="en-US" sz="4000" dirty="0" smtClean="0">
                <a:solidFill>
                  <a:srgbClr val="00B050"/>
                </a:solidFill>
              </a:rPr>
              <a:t>You may have a TON of interests…and ideas…and dreams.</a:t>
            </a:r>
          </a:p>
          <a:p>
            <a:pPr algn="ctr"/>
            <a:endParaRPr lang="en-US" dirty="0" smtClean="0"/>
          </a:p>
          <a:p>
            <a:pPr algn="ctr"/>
            <a:endParaRPr lang="en-US" dirty="0"/>
          </a:p>
          <a:p>
            <a:pPr algn="ctr"/>
            <a:endParaRPr lang="en-US" dirty="0"/>
          </a:p>
          <a:p>
            <a:pPr algn="ctr"/>
            <a:r>
              <a:rPr lang="en-US" sz="3200" b="1" dirty="0" smtClean="0">
                <a:solidFill>
                  <a:srgbClr val="00B0F0"/>
                </a:solidFill>
              </a:rPr>
              <a:t>That’s all great, but please remember…</a:t>
            </a:r>
            <a:endParaRPr lang="en-US" sz="3200" b="1" dirty="0">
              <a:solidFill>
                <a:srgbClr val="00B0F0"/>
              </a:solidFill>
            </a:endParaRPr>
          </a:p>
        </p:txBody>
      </p:sp>
    </p:spTree>
    <p:extLst>
      <p:ext uri="{BB962C8B-B14F-4D97-AF65-F5344CB8AC3E}">
        <p14:creationId xmlns:p14="http://schemas.microsoft.com/office/powerpoint/2010/main" val="6956434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838201"/>
            <a:ext cx="5105399" cy="3662362"/>
          </a:xfrm>
          <a:prstGeom prst="rect">
            <a:avLst/>
          </a:prstGeom>
        </p:spPr>
      </p:pic>
      <p:sp>
        <p:nvSpPr>
          <p:cNvPr id="3" name="TextBox 2"/>
          <p:cNvSpPr txBox="1"/>
          <p:nvPr/>
        </p:nvSpPr>
        <p:spPr>
          <a:xfrm>
            <a:off x="1219200" y="4876800"/>
            <a:ext cx="6781800" cy="369332"/>
          </a:xfrm>
          <a:prstGeom prst="rect">
            <a:avLst/>
          </a:prstGeom>
          <a:noFill/>
        </p:spPr>
        <p:txBody>
          <a:bodyPr wrap="square" rtlCol="0">
            <a:spAutoFit/>
          </a:bodyPr>
          <a:lstStyle/>
          <a:p>
            <a:pPr algn="ctr"/>
            <a:r>
              <a:rPr lang="en-US" dirty="0">
                <a:hlinkClick r:id="rId3"/>
              </a:rPr>
              <a:t>anitasnotebook.com</a:t>
            </a:r>
            <a:endParaRPr lang="en-US" dirty="0"/>
          </a:p>
        </p:txBody>
      </p:sp>
    </p:spTree>
    <p:extLst>
      <p:ext uri="{BB962C8B-B14F-4D97-AF65-F5344CB8AC3E}">
        <p14:creationId xmlns:p14="http://schemas.microsoft.com/office/powerpoint/2010/main" val="166431984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Do you know who this is?</a:t>
            </a:r>
            <a:endParaRPr lang="en-US" sz="3600" dirty="0"/>
          </a:p>
        </p:txBody>
      </p:sp>
      <p:sp>
        <p:nvSpPr>
          <p:cNvPr id="3" name="Title 2"/>
          <p:cNvSpPr>
            <a:spLocks noGrp="1"/>
          </p:cNvSpPr>
          <p:nvPr>
            <p:ph type="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990600"/>
            <a:ext cx="2133600" cy="2667000"/>
          </a:xfrm>
          <a:prstGeom prst="rect">
            <a:avLst/>
          </a:prstGeom>
        </p:spPr>
      </p:pic>
    </p:spTree>
    <p:extLst>
      <p:ext uri="{BB962C8B-B14F-4D97-AF65-F5344CB8AC3E}">
        <p14:creationId xmlns:p14="http://schemas.microsoft.com/office/powerpoint/2010/main" val="22428339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305800" cy="4739759"/>
          </a:xfrm>
          <a:prstGeom prst="rect">
            <a:avLst/>
          </a:prstGeom>
          <a:noFill/>
        </p:spPr>
        <p:txBody>
          <a:bodyPr wrap="square" rtlCol="0">
            <a:spAutoFit/>
          </a:bodyPr>
          <a:lstStyle/>
          <a:p>
            <a:r>
              <a:rPr lang="en-US" dirty="0" smtClean="0"/>
              <a:t>No matter what you do in life, </a:t>
            </a:r>
            <a:br>
              <a:rPr lang="en-US" dirty="0" smtClean="0"/>
            </a:br>
            <a:r>
              <a:rPr lang="en-US" dirty="0" smtClean="0"/>
              <a:t>remember these words from Ray Bradbury, a famous writer:</a:t>
            </a:r>
          </a:p>
          <a:p>
            <a:endParaRPr lang="en-US" dirty="0"/>
          </a:p>
          <a:p>
            <a:endParaRPr lang="en-US" dirty="0" smtClean="0"/>
          </a:p>
          <a:p>
            <a:pPr algn="ctr"/>
            <a:r>
              <a:rPr lang="en-US" sz="4000" b="1" dirty="0" smtClean="0"/>
              <a:t>The </a:t>
            </a:r>
            <a:r>
              <a:rPr lang="en-US" sz="4000" b="1" dirty="0"/>
              <a:t>answer to all writing, to any </a:t>
            </a:r>
            <a:r>
              <a:rPr lang="en-US" sz="4000" b="1" dirty="0">
                <a:solidFill>
                  <a:srgbClr val="FF0000"/>
                </a:solidFill>
              </a:rPr>
              <a:t>career</a:t>
            </a:r>
            <a:r>
              <a:rPr lang="en-US" sz="4000" b="1" dirty="0"/>
              <a:t> for that matter, is </a:t>
            </a:r>
            <a:r>
              <a:rPr lang="en-US" sz="4000" b="1" dirty="0">
                <a:solidFill>
                  <a:srgbClr val="FF0000"/>
                </a:solidFill>
              </a:rPr>
              <a:t>love</a:t>
            </a:r>
            <a:r>
              <a:rPr lang="en-US" sz="4000" b="1" dirty="0" smtClean="0"/>
              <a:t>.</a:t>
            </a:r>
          </a:p>
          <a:p>
            <a:pPr algn="ctr"/>
            <a:endParaRPr lang="en-US" sz="4000" b="1" dirty="0"/>
          </a:p>
          <a:p>
            <a:pPr algn="ctr"/>
            <a:endParaRPr lang="en-US" sz="4000" b="1" dirty="0"/>
          </a:p>
          <a:p>
            <a:r>
              <a:rPr lang="en-US" dirty="0"/>
              <a:t/>
            </a:r>
            <a:br>
              <a:rPr lang="en-US" dirty="0"/>
            </a:br>
            <a:r>
              <a:rPr lang="en-US" dirty="0"/>
              <a:t> </a:t>
            </a:r>
            <a:endParaRPr lang="en-US" dirty="0" smtClean="0"/>
          </a:p>
          <a:p>
            <a:endParaRPr lang="en-US" dirty="0">
              <a:hlinkClick r:id="rId2"/>
            </a:endParaRPr>
          </a:p>
          <a:p>
            <a:pPr algn="ctr"/>
            <a:r>
              <a:rPr lang="en-US" sz="1400" dirty="0" smtClean="0">
                <a:hlinkClick r:id="rId2"/>
              </a:rPr>
              <a:t>Quote:  http</a:t>
            </a:r>
            <a:r>
              <a:rPr lang="en-US" sz="1400" dirty="0">
                <a:hlinkClick r:id="rId2"/>
              </a:rPr>
              <a:t>://www.brainyquote.com/quotes/quotes/r/raybradbur447445.html#BGPopEcYk3HOTHjy.99</a:t>
            </a:r>
            <a:r>
              <a:rPr lang="en-US" sz="1400" dirty="0"/>
              <a:t>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1975" y="3048000"/>
            <a:ext cx="3500438" cy="1543050"/>
          </a:xfrm>
          <a:prstGeom prst="rect">
            <a:avLst/>
          </a:prstGeom>
        </p:spPr>
      </p:pic>
    </p:spTree>
    <p:extLst>
      <p:ext uri="{BB962C8B-B14F-4D97-AF65-F5344CB8AC3E}">
        <p14:creationId xmlns:p14="http://schemas.microsoft.com/office/powerpoint/2010/main" val="23248447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51344"/>
            <a:ext cx="7391400" cy="5355312"/>
          </a:xfrm>
          <a:prstGeom prst="rect">
            <a:avLst/>
          </a:prstGeom>
        </p:spPr>
        <p:txBody>
          <a:bodyPr wrap="square">
            <a:spAutoFit/>
          </a:bodyPr>
          <a:lstStyle/>
          <a:p>
            <a:endParaRPr lang="en-US" dirty="0" smtClean="0"/>
          </a:p>
          <a:p>
            <a:endParaRPr lang="en-US" dirty="0"/>
          </a:p>
          <a:p>
            <a:r>
              <a:rPr lang="en-US" b="1" dirty="0" smtClean="0"/>
              <a:t>Stephen </a:t>
            </a:r>
            <a:r>
              <a:rPr lang="en-US" b="1" dirty="0" err="1"/>
              <a:t>McDannell</a:t>
            </a:r>
            <a:r>
              <a:rPr lang="en-US" b="1" dirty="0"/>
              <a:t> </a:t>
            </a:r>
            <a:r>
              <a:rPr lang="en-US" b="1" dirty="0" err="1"/>
              <a:t>Hillenburg</a:t>
            </a:r>
            <a:r>
              <a:rPr lang="en-US" b="1" dirty="0"/>
              <a:t> </a:t>
            </a:r>
            <a:r>
              <a:rPr lang="en-US" dirty="0"/>
              <a:t/>
            </a:r>
            <a:br>
              <a:rPr lang="en-US" dirty="0"/>
            </a:br>
            <a:r>
              <a:rPr lang="en-US" dirty="0"/>
              <a:t/>
            </a:r>
            <a:br>
              <a:rPr lang="en-US" dirty="0"/>
            </a:br>
            <a:r>
              <a:rPr lang="en-US" i="1" dirty="0" smtClean="0"/>
              <a:t>Creator of SpongeBob</a:t>
            </a:r>
            <a:endParaRPr lang="en-US" i="1" dirty="0"/>
          </a:p>
          <a:p>
            <a:endParaRPr lang="en-US" b="1" dirty="0"/>
          </a:p>
          <a:p>
            <a:r>
              <a:rPr lang="en-US" dirty="0" smtClean="0"/>
              <a:t>As </a:t>
            </a:r>
            <a:r>
              <a:rPr lang="en-US" dirty="0"/>
              <a:t>a child he loved the films of </a:t>
            </a:r>
            <a:r>
              <a:rPr lang="en-US" dirty="0" smtClean="0"/>
              <a:t>Jacques </a:t>
            </a:r>
            <a:r>
              <a:rPr lang="en-US" dirty="0"/>
              <a:t>Cousteau, </a:t>
            </a:r>
            <a:r>
              <a:rPr lang="en-US" dirty="0" smtClean="0"/>
              <a:t/>
            </a:r>
            <a:br>
              <a:rPr lang="en-US" dirty="0" smtClean="0"/>
            </a:br>
            <a:r>
              <a:rPr lang="en-US" dirty="0" smtClean="0"/>
              <a:t>so </a:t>
            </a:r>
            <a:r>
              <a:rPr lang="en-US" dirty="0"/>
              <a:t>Stephen </a:t>
            </a:r>
            <a:r>
              <a:rPr lang="en-US" dirty="0" err="1" smtClean="0"/>
              <a:t>Hillenburg</a:t>
            </a:r>
            <a:r>
              <a:rPr lang="en-US" dirty="0" smtClean="0"/>
              <a:t> earned </a:t>
            </a:r>
            <a:r>
              <a:rPr lang="en-US" dirty="0"/>
              <a:t>a degree in natural-resource planning and interpretation, with an emphasis in marine resources from Humboldt State University (Arcata, Calif.) in 1984. For three years he </a:t>
            </a:r>
            <a:r>
              <a:rPr lang="en-US" b="1" dirty="0"/>
              <a:t>taught marine biology </a:t>
            </a:r>
            <a:r>
              <a:rPr lang="en-US" dirty="0"/>
              <a:t>at the Orange County Marine Institute (now known as the Orange County Ocean Institute), in Dana Point, California. He had always enjoyed drawing and painting, so </a:t>
            </a:r>
            <a:r>
              <a:rPr lang="en-US" b="1" dirty="0"/>
              <a:t>he pursued a master's-degree program in experimental animation </a:t>
            </a:r>
            <a:r>
              <a:rPr lang="en-US" dirty="0"/>
              <a:t>at the California Institute of the Arts, in Valencia. All these experiences came together to create SpongeBob </a:t>
            </a:r>
            <a:r>
              <a:rPr lang="en-US" dirty="0" err="1"/>
              <a:t>SquarePants</a:t>
            </a:r>
            <a:r>
              <a:rPr lang="en-US" dirty="0" smtClean="0"/>
              <a:t>.</a:t>
            </a:r>
          </a:p>
          <a:p>
            <a:endParaRPr lang="en-US" dirty="0"/>
          </a:p>
          <a:p>
            <a:endParaRPr lang="en-US" dirty="0" smtClean="0"/>
          </a:p>
          <a:p>
            <a:endParaRPr lang="en-US" dirty="0"/>
          </a:p>
          <a:p>
            <a:r>
              <a:rPr lang="en-US" dirty="0" smtClean="0">
                <a:hlinkClick r:id="rId2"/>
              </a:rPr>
              <a:t>http://www.imdb.com/name/nm0384864/bio</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7511" y="152400"/>
            <a:ext cx="1992489" cy="2490611"/>
          </a:xfrm>
          <a:prstGeom prst="rect">
            <a:avLst/>
          </a:prstGeom>
        </p:spPr>
      </p:pic>
    </p:spTree>
    <p:extLst>
      <p:ext uri="{BB962C8B-B14F-4D97-AF65-F5344CB8AC3E}">
        <p14:creationId xmlns:p14="http://schemas.microsoft.com/office/powerpoint/2010/main" val="36828504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0" y="830178"/>
            <a:ext cx="2666999" cy="4547937"/>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990600" y="5891199"/>
            <a:ext cx="6934200" cy="523220"/>
          </a:xfrm>
          <a:prstGeom prst="rect">
            <a:avLst/>
          </a:prstGeom>
          <a:noFill/>
        </p:spPr>
        <p:txBody>
          <a:bodyPr wrap="square" rtlCol="0">
            <a:spAutoFit/>
          </a:bodyPr>
          <a:lstStyle/>
          <a:p>
            <a:pPr algn="ctr"/>
            <a:r>
              <a:rPr lang="en-US" sz="2800" b="1" dirty="0" smtClean="0">
                <a:solidFill>
                  <a:schemeClr val="bg1">
                    <a:lumMod val="50000"/>
                  </a:schemeClr>
                </a:solidFill>
              </a:rPr>
              <a:t>I think you may know who this is.</a:t>
            </a:r>
            <a:endParaRPr lang="en-US" sz="2800" b="1" dirty="0">
              <a:solidFill>
                <a:schemeClr val="bg1">
                  <a:lumMod val="50000"/>
                </a:schemeClr>
              </a:solidFill>
            </a:endParaRPr>
          </a:p>
        </p:txBody>
      </p:sp>
    </p:spTree>
    <p:extLst>
      <p:ext uri="{BB962C8B-B14F-4D97-AF65-F5344CB8AC3E}">
        <p14:creationId xmlns:p14="http://schemas.microsoft.com/office/powerpoint/2010/main" val="31050642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3800" y="762000"/>
            <a:ext cx="3601156" cy="5909310"/>
          </a:xfrm>
          <a:prstGeom prst="rect">
            <a:avLst/>
          </a:prstGeom>
          <a:noFill/>
        </p:spPr>
        <p:txBody>
          <a:bodyPr wrap="square" rtlCol="0">
            <a:spAutoFit/>
          </a:bodyPr>
          <a:lstStyle/>
          <a:p>
            <a:r>
              <a:rPr lang="en-US" dirty="0"/>
              <a:t> </a:t>
            </a:r>
            <a:endParaRPr lang="en-US" dirty="0" smtClean="0"/>
          </a:p>
          <a:p>
            <a:r>
              <a:rPr lang="en-US" dirty="0" smtClean="0"/>
              <a:t>Yes, it is J.K. Rowling, the writer…who created the </a:t>
            </a:r>
            <a:r>
              <a:rPr lang="en-US" b="1" i="1" dirty="0" smtClean="0"/>
              <a:t>Harry Potter </a:t>
            </a:r>
            <a:r>
              <a:rPr lang="en-US" dirty="0" smtClean="0"/>
              <a:t>series.</a:t>
            </a:r>
          </a:p>
          <a:p>
            <a:endParaRPr lang="en-US" b="1" i="1" dirty="0"/>
          </a:p>
          <a:p>
            <a:r>
              <a:rPr lang="en-US" b="1" i="1" dirty="0" smtClean="0"/>
              <a:t>Harry </a:t>
            </a:r>
            <a:r>
              <a:rPr lang="en-US" b="1" i="1" dirty="0"/>
              <a:t>Potter &amp; the Philosopher’s </a:t>
            </a:r>
            <a:r>
              <a:rPr lang="en-US" b="1" i="1" dirty="0" smtClean="0"/>
              <a:t>Stone</a:t>
            </a:r>
            <a:r>
              <a:rPr lang="en-US" dirty="0" smtClean="0"/>
              <a:t>…. was </a:t>
            </a:r>
            <a:r>
              <a:rPr lang="en-US" dirty="0"/>
              <a:t>first published by Bloomsbury Children’s Books in June 1997, under the name J.K. Rowling</a:t>
            </a:r>
            <a:r>
              <a:rPr lang="en-US" dirty="0" smtClean="0"/>
              <a:t>.</a:t>
            </a:r>
          </a:p>
          <a:p>
            <a:endParaRPr lang="en-US" dirty="0"/>
          </a:p>
          <a:p>
            <a:r>
              <a:rPr lang="en-US" dirty="0" smtClean="0"/>
              <a:t> </a:t>
            </a:r>
            <a:r>
              <a:rPr lang="en-US" dirty="0"/>
              <a:t>The “K”, for Kathleen, her paternal grandmother’s name was added at her publisher’s request who thought that a woman’s name would not appeal to the target audience of young boys</a:t>
            </a:r>
            <a:r>
              <a:rPr lang="en-US" dirty="0" smtClean="0"/>
              <a:t>.</a:t>
            </a:r>
          </a:p>
          <a:p>
            <a:endParaRPr lang="en-US" dirty="0"/>
          </a:p>
          <a:p>
            <a:endParaRPr lang="en-US" dirty="0" smtClean="0"/>
          </a:p>
          <a:p>
            <a:endParaRPr lang="en-US" dirty="0"/>
          </a:p>
          <a:p>
            <a:r>
              <a:rPr lang="en-US" dirty="0" smtClean="0">
                <a:hlinkClick r:id="rId2"/>
              </a:rPr>
              <a:t>http://www.jkrowling.com/en_GB/#/about-jk-rowling</a:t>
            </a: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830178"/>
            <a:ext cx="2666999" cy="45479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314515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8075" y="638860"/>
            <a:ext cx="1847850" cy="2466975"/>
          </a:xfrm>
          <a:prstGeom prst="rect">
            <a:avLst/>
          </a:prstGeom>
        </p:spPr>
      </p:pic>
      <p:sp>
        <p:nvSpPr>
          <p:cNvPr id="6" name="TextBox 5"/>
          <p:cNvSpPr txBox="1"/>
          <p:nvPr/>
        </p:nvSpPr>
        <p:spPr>
          <a:xfrm>
            <a:off x="1752600" y="3581400"/>
            <a:ext cx="6248400" cy="523220"/>
          </a:xfrm>
          <a:prstGeom prst="rect">
            <a:avLst/>
          </a:prstGeom>
          <a:noFill/>
        </p:spPr>
        <p:txBody>
          <a:bodyPr wrap="square" rtlCol="0">
            <a:spAutoFit/>
          </a:bodyPr>
          <a:lstStyle/>
          <a:p>
            <a:pPr algn="ctr"/>
            <a:r>
              <a:rPr lang="en-US" sz="2800" dirty="0" smtClean="0"/>
              <a:t>Do you know who this is?</a:t>
            </a:r>
            <a:endParaRPr lang="en-US" sz="2800" dirty="0"/>
          </a:p>
        </p:txBody>
      </p:sp>
    </p:spTree>
    <p:extLst>
      <p:ext uri="{BB962C8B-B14F-4D97-AF65-F5344CB8AC3E}">
        <p14:creationId xmlns:p14="http://schemas.microsoft.com/office/powerpoint/2010/main" val="89791344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716844"/>
            <a:ext cx="6972300" cy="3581400"/>
          </a:xfrm>
          <a:prstGeom prst="rect">
            <a:avLst/>
          </a:prstGeom>
        </p:spPr>
      </p:pic>
      <p:sp>
        <p:nvSpPr>
          <p:cNvPr id="3" name="TextBox 2"/>
          <p:cNvSpPr txBox="1"/>
          <p:nvPr/>
        </p:nvSpPr>
        <p:spPr>
          <a:xfrm>
            <a:off x="876300" y="4648200"/>
            <a:ext cx="7467600" cy="1015663"/>
          </a:xfrm>
          <a:prstGeom prst="rect">
            <a:avLst/>
          </a:prstGeom>
          <a:noFill/>
        </p:spPr>
        <p:txBody>
          <a:bodyPr wrap="square" rtlCol="0">
            <a:spAutoFit/>
          </a:bodyPr>
          <a:lstStyle/>
          <a:p>
            <a:pPr algn="r"/>
            <a:r>
              <a:rPr lang="en-US" sz="2400" dirty="0" smtClean="0"/>
              <a:t>His name is </a:t>
            </a:r>
            <a:r>
              <a:rPr lang="en-US" sz="2400" dirty="0" smtClean="0">
                <a:solidFill>
                  <a:srgbClr val="0070C0"/>
                </a:solidFill>
              </a:rPr>
              <a:t>Jonathan </a:t>
            </a:r>
            <a:r>
              <a:rPr lang="en-US" sz="2400" dirty="0" err="1" smtClean="0">
                <a:solidFill>
                  <a:srgbClr val="0070C0"/>
                </a:solidFill>
              </a:rPr>
              <a:t>Ive</a:t>
            </a:r>
            <a:r>
              <a:rPr lang="en-US" sz="2400" dirty="0" smtClean="0"/>
              <a:t>.  </a:t>
            </a:r>
            <a:br>
              <a:rPr lang="en-US" sz="2400" dirty="0" smtClean="0"/>
            </a:br>
            <a:r>
              <a:rPr lang="en-US" dirty="0" smtClean="0"/>
              <a:t>He is the  Senior Vice-President of Design, Apple. </a:t>
            </a:r>
            <a:br>
              <a:rPr lang="en-US" dirty="0" smtClean="0"/>
            </a:br>
            <a:r>
              <a:rPr lang="en-US" dirty="0" smtClean="0"/>
              <a:t>The man next to him is the founder of Apple, Steve Jobs.</a:t>
            </a:r>
            <a:endParaRPr lang="en-US" dirty="0"/>
          </a:p>
        </p:txBody>
      </p:sp>
    </p:spTree>
    <p:extLst>
      <p:ext uri="{BB962C8B-B14F-4D97-AF65-F5344CB8AC3E}">
        <p14:creationId xmlns:p14="http://schemas.microsoft.com/office/powerpoint/2010/main" val="1579692610"/>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685800"/>
            <a:ext cx="5719233" cy="3600450"/>
          </a:xfrm>
          <a:prstGeom prst="rect">
            <a:avLst/>
          </a:prstGeom>
        </p:spPr>
      </p:pic>
      <p:sp>
        <p:nvSpPr>
          <p:cNvPr id="3" name="TextBox 2"/>
          <p:cNvSpPr txBox="1"/>
          <p:nvPr/>
        </p:nvSpPr>
        <p:spPr>
          <a:xfrm>
            <a:off x="304800" y="4800600"/>
            <a:ext cx="8153400" cy="830997"/>
          </a:xfrm>
          <a:prstGeom prst="rect">
            <a:avLst/>
          </a:prstGeom>
          <a:noFill/>
        </p:spPr>
        <p:txBody>
          <a:bodyPr wrap="square" rtlCol="0">
            <a:spAutoFit/>
          </a:bodyPr>
          <a:lstStyle/>
          <a:p>
            <a:pPr algn="ctr"/>
            <a:r>
              <a:rPr lang="en-US" sz="2400" dirty="0" smtClean="0"/>
              <a:t>Now you know why it is called and </a:t>
            </a:r>
            <a:r>
              <a:rPr lang="en-US" sz="2400" dirty="0" smtClean="0">
                <a:latin typeface="Algerian" pitchFamily="82" charset="0"/>
              </a:rPr>
              <a:t>IPOD… </a:t>
            </a:r>
            <a:r>
              <a:rPr lang="en-US" sz="2400" dirty="0" smtClean="0">
                <a:latin typeface="+mj-lt"/>
              </a:rPr>
              <a:t>or an </a:t>
            </a:r>
            <a:r>
              <a:rPr lang="en-US" sz="2400" dirty="0" err="1" smtClean="0">
                <a:latin typeface="Algerian" pitchFamily="82" charset="0"/>
              </a:rPr>
              <a:t>Itouch</a:t>
            </a:r>
            <a:r>
              <a:rPr lang="en-US" sz="2400" dirty="0" smtClean="0">
                <a:latin typeface="Algerian" pitchFamily="82" charset="0"/>
              </a:rPr>
              <a:t>… </a:t>
            </a:r>
            <a:r>
              <a:rPr lang="en-US" sz="2400" dirty="0"/>
              <a:t>or an </a:t>
            </a:r>
            <a:r>
              <a:rPr lang="en-US" sz="2400" dirty="0" err="1" smtClean="0">
                <a:latin typeface="Algerian" pitchFamily="82" charset="0"/>
              </a:rPr>
              <a:t>Ipad</a:t>
            </a:r>
            <a:r>
              <a:rPr lang="en-US" sz="2400" dirty="0" smtClean="0">
                <a:latin typeface="Algerian" pitchFamily="82" charset="0"/>
              </a:rPr>
              <a:t>…</a:t>
            </a:r>
            <a:r>
              <a:rPr lang="en-US" sz="2400" dirty="0" smtClean="0"/>
              <a:t>the “</a:t>
            </a:r>
            <a:r>
              <a:rPr lang="en-US" sz="2400" dirty="0" smtClean="0">
                <a:latin typeface="Algerian" pitchFamily="82" charset="0"/>
              </a:rPr>
              <a:t>I” </a:t>
            </a:r>
            <a:r>
              <a:rPr lang="en-US" sz="2400" dirty="0" smtClean="0"/>
              <a:t>comes from Jonathan’s last name…</a:t>
            </a:r>
            <a:r>
              <a:rPr lang="en-US" sz="2400" dirty="0" err="1" smtClean="0"/>
              <a:t>Ive</a:t>
            </a:r>
            <a:r>
              <a:rPr lang="en-US" sz="2400" dirty="0" smtClean="0"/>
              <a:t>.</a:t>
            </a:r>
            <a:endParaRPr lang="en-US" sz="2400" dirty="0"/>
          </a:p>
        </p:txBody>
      </p:sp>
    </p:spTree>
    <p:extLst>
      <p:ext uri="{BB962C8B-B14F-4D97-AF65-F5344CB8AC3E}">
        <p14:creationId xmlns:p14="http://schemas.microsoft.com/office/powerpoint/2010/main" val="29944968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152400"/>
            <a:ext cx="4953000" cy="4953000"/>
          </a:xfrm>
          <a:prstGeom prst="rect">
            <a:avLst/>
          </a:prstGeom>
          <a:ln>
            <a:noFill/>
          </a:ln>
          <a:effectLst>
            <a:softEdge rad="112500"/>
          </a:effectLst>
        </p:spPr>
      </p:pic>
      <p:sp>
        <p:nvSpPr>
          <p:cNvPr id="3" name="TextBox 2"/>
          <p:cNvSpPr txBox="1"/>
          <p:nvPr/>
        </p:nvSpPr>
        <p:spPr>
          <a:xfrm>
            <a:off x="1610078" y="4876800"/>
            <a:ext cx="5638800" cy="1169551"/>
          </a:xfrm>
          <a:prstGeom prst="rect">
            <a:avLst/>
          </a:prstGeom>
          <a:noFill/>
        </p:spPr>
        <p:txBody>
          <a:bodyPr wrap="square" rtlCol="0">
            <a:spAutoFit/>
          </a:bodyPr>
          <a:lstStyle/>
          <a:p>
            <a:pPr algn="ctr"/>
            <a:r>
              <a:rPr lang="en-US" sz="2800" b="1" dirty="0" smtClean="0"/>
              <a:t>Do you know who this young lady is?</a:t>
            </a:r>
          </a:p>
          <a:p>
            <a:pPr algn="ctr"/>
            <a:endParaRPr lang="en-US" sz="2800" b="1" dirty="0"/>
          </a:p>
          <a:p>
            <a:pPr algn="ctr"/>
            <a:r>
              <a:rPr lang="en-US" sz="1400" dirty="0" smtClean="0">
                <a:hlinkClick r:id="rId3"/>
              </a:rPr>
              <a:t>http://uk.askmen.com/top_10/celebrity/top-10-hollywood-agents_10.html</a:t>
            </a:r>
            <a:endParaRPr lang="en-US" sz="1400" b="1" dirty="0"/>
          </a:p>
        </p:txBody>
      </p:sp>
    </p:spTree>
    <p:extLst>
      <p:ext uri="{BB962C8B-B14F-4D97-AF65-F5344CB8AC3E}">
        <p14:creationId xmlns:p14="http://schemas.microsoft.com/office/powerpoint/2010/main" val="197194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88</TotalTime>
  <Words>256</Words>
  <Application>Microsoft Office PowerPoint</Application>
  <PresentationFormat>On-screen Show (4:3)</PresentationFormat>
  <Paragraphs>103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Composite</vt:lpstr>
      <vt:lpstr>CAREERS:   What people 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CAREERS:   What people do…</dc:title>
  <dc:creator>Stafford, Sheila</dc:creator>
  <cp:lastModifiedBy>Carter, Susan</cp:lastModifiedBy>
  <cp:revision>18</cp:revision>
  <dcterms:created xsi:type="dcterms:W3CDTF">2013-04-16T13:57:13Z</dcterms:created>
  <dcterms:modified xsi:type="dcterms:W3CDTF">2013-04-18T20:19:32Z</dcterms:modified>
</cp:coreProperties>
</file>